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0" r:id="rId5"/>
  </p:sldMasterIdLst>
  <p:notesMasterIdLst>
    <p:notesMasterId r:id="rId7"/>
  </p:notesMasterIdLst>
  <p:handoutMasterIdLst>
    <p:handoutMasterId r:id="rId8"/>
  </p:handoutMasterIdLst>
  <p:sldIdLst>
    <p:sldId id="354" r:id="rId6"/>
  </p:sldIdLst>
  <p:sldSz cx="9144000" cy="5143500" type="screen16x9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9">
          <p15:clr>
            <a:srgbClr val="A4A3A4"/>
          </p15:clr>
        </p15:guide>
        <p15:guide id="2" orient="horz" pos="645">
          <p15:clr>
            <a:srgbClr val="A4A3A4"/>
          </p15:clr>
        </p15:guide>
        <p15:guide id="3" orient="horz" pos="2753">
          <p15:clr>
            <a:srgbClr val="A4A3A4"/>
          </p15:clr>
        </p15:guide>
        <p15:guide id="4" orient="horz" pos="2269">
          <p15:clr>
            <a:srgbClr val="A4A3A4"/>
          </p15:clr>
        </p15:guide>
        <p15:guide id="5" orient="horz" pos="962">
          <p15:clr>
            <a:srgbClr val="A4A3A4"/>
          </p15:clr>
        </p15:guide>
        <p15:guide id="6" orient="horz" pos="1288">
          <p15:clr>
            <a:srgbClr val="A4A3A4"/>
          </p15:clr>
        </p15:guide>
        <p15:guide id="7" orient="horz" pos="1610">
          <p15:clr>
            <a:srgbClr val="A4A3A4"/>
          </p15:clr>
        </p15:guide>
        <p15:guide id="8" orient="horz" pos="1941">
          <p15:clr>
            <a:srgbClr val="A4A3A4"/>
          </p15:clr>
        </p15:guide>
        <p15:guide id="9" orient="horz" pos="2914">
          <p15:clr>
            <a:srgbClr val="A4A3A4"/>
          </p15:clr>
        </p15:guide>
        <p15:guide id="10" orient="horz" pos="2591">
          <p15:clr>
            <a:srgbClr val="A4A3A4"/>
          </p15:clr>
        </p15:guide>
        <p15:guide id="11" pos="4034">
          <p15:clr>
            <a:srgbClr val="A4A3A4"/>
          </p15:clr>
        </p15:guide>
        <p15:guide id="12" pos="1151">
          <p15:clr>
            <a:srgbClr val="A4A3A4"/>
          </p15:clr>
        </p15:guide>
        <p15:guide id="13" pos="291">
          <p15:clr>
            <a:srgbClr val="A4A3A4"/>
          </p15:clr>
        </p15:guide>
        <p15:guide id="14" pos="5469">
          <p15:clr>
            <a:srgbClr val="A4A3A4"/>
          </p15:clr>
        </p15:guide>
        <p15:guide id="15" pos="4608">
          <p15:clr>
            <a:srgbClr val="A4A3A4"/>
          </p15:clr>
        </p15:guide>
        <p15:guide id="16" pos="3454">
          <p15:clr>
            <a:srgbClr val="A4A3A4"/>
          </p15:clr>
        </p15:guide>
        <p15:guide id="17" pos="2879">
          <p15:clr>
            <a:srgbClr val="A4A3A4"/>
          </p15:clr>
        </p15:guide>
        <p15:guide id="18" pos="2302">
          <p15:clr>
            <a:srgbClr val="A4A3A4"/>
          </p15:clr>
        </p15:guide>
        <p15:guide id="19" pos="1724">
          <p15:clr>
            <a:srgbClr val="A4A3A4"/>
          </p15:clr>
        </p15:guide>
        <p15:guide id="20" pos="578">
          <p15:clr>
            <a:srgbClr val="A4A3A4"/>
          </p15:clr>
        </p15:guide>
        <p15:guide id="21" pos="51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rat Yildirim" initials="MY" lastIdx="23" clrIdx="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jarke Ebert" initials="BE" lastIdx="4" clrIdx="1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Christopher Edge" initials="CE" lastIdx="12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729"/>
    <a:srgbClr val="A5A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9" autoAdjust="0"/>
    <p:restoredTop sz="94884" autoAdjust="0"/>
  </p:normalViewPr>
  <p:slideViewPr>
    <p:cSldViewPr snapToGrid="0">
      <p:cViewPr varScale="1">
        <p:scale>
          <a:sx n="212" d="100"/>
          <a:sy n="212" d="100"/>
        </p:scale>
        <p:origin x="180" y="564"/>
      </p:cViewPr>
      <p:guideLst>
        <p:guide orient="horz" pos="319"/>
        <p:guide orient="horz" pos="645"/>
        <p:guide orient="horz" pos="2753"/>
        <p:guide orient="horz" pos="2269"/>
        <p:guide orient="horz" pos="962"/>
        <p:guide orient="horz" pos="1288"/>
        <p:guide orient="horz" pos="1610"/>
        <p:guide orient="horz" pos="1941"/>
        <p:guide orient="horz" pos="2914"/>
        <p:guide orient="horz" pos="2591"/>
        <p:guide pos="4034"/>
        <p:guide pos="1151"/>
        <p:guide pos="291"/>
        <p:guide pos="5469"/>
        <p:guide pos="4608"/>
        <p:guide pos="3454"/>
        <p:guide pos="2879"/>
        <p:guide pos="2302"/>
        <p:guide pos="1724"/>
        <p:guide pos="578"/>
        <p:guide pos="51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AED7-42A5-A9D5-558D9A6B90BA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D7-42A5-A9D5-558D9A6B90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ED7-42A5-A9D5-558D9A6B90BA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D7-42A5-A9D5-558D9A6B90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AED7-42A5-A9D5-558D9A6B90BA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ED7-42A5-A9D5-558D9A6B90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"/>
        <c:overlap val="100"/>
        <c:axId val="45114880"/>
        <c:axId val="45116416"/>
      </c:barChart>
      <c:catAx>
        <c:axId val="4511488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45116416"/>
        <c:crosses val="autoZero"/>
        <c:auto val="1"/>
        <c:lblAlgn val="ctr"/>
        <c:lblOffset val="100"/>
        <c:noMultiLvlLbl val="0"/>
      </c:catAx>
      <c:valAx>
        <c:axId val="45116416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spPr>
          <a:solidFill>
            <a:schemeClr val="bg1"/>
          </a:solidFill>
        </c:spPr>
        <c:txPr>
          <a:bodyPr/>
          <a:lstStyle/>
          <a:p>
            <a:pPr>
              <a:defRPr lang="en-US" sz="1100">
                <a:solidFill>
                  <a:schemeClr val="bg1"/>
                </a:solidFill>
              </a:defRPr>
            </a:pPr>
            <a:endParaRPr lang="en-US"/>
          </a:p>
        </c:txPr>
        <c:crossAx val="45114880"/>
        <c:crosses val="autoZero"/>
        <c:crossBetween val="between"/>
        <c:majorUnit val="0.1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0.36496</cdr:x>
      <cdr:y>0.49888</cdr:y>
    </cdr:from>
    <cdr:to>
      <cdr:x>0.66524</cdr:x>
      <cdr:y>0.7276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6461" y="1387106"/>
          <a:ext cx="581252" cy="63593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>
          <a:solidFill>
            <a:schemeClr val="accent2">
              <a:lumMod val="75000"/>
            </a:schemeClr>
          </a:solidFill>
        </a:ln>
      </cdr:spPr>
      <cdr:txBody>
        <a:bodyPr xmlns:a="http://schemas.openxmlformats.org/drawingml/2006/main" vertOverflow="clip" wrap="none" rtlCol="0" anchor="ctr"/>
        <a:lstStyle xmlns:a="http://schemas.openxmlformats.org/drawingml/2006/main"/>
        <a:p xmlns:a="http://schemas.openxmlformats.org/drawingml/2006/main">
          <a:pPr algn="ctr"/>
          <a:r>
            <a:rPr lang="da-DK" sz="9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Partial</a:t>
          </a:r>
          <a:r>
            <a:rPr lang="da-DK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 xmlns:a="http://schemas.openxmlformats.org/drawingml/2006/main">
          <a:pPr algn="ctr"/>
          <a:r>
            <a:rPr lang="da-DK" sz="9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Response</a:t>
          </a:r>
          <a:endParaRPr lang="en-US" sz="9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7451C-3127-9345-B215-375E581185A4}" type="datetimeFigureOut">
              <a:t>2/23/2022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335C2-AFF5-5541-82EE-05BA89BFE7AD}" type="slidenum"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5660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0C4C2-CF67-4705-8C7E-37F3D76E11DA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19878-C735-4833-80BB-BD34E17C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38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i="1" dirty="0"/>
              <a:t>Source (slide): 2. Nierenberg et al. J </a:t>
            </a:r>
            <a:r>
              <a:rPr lang="en-GB" sz="1200" i="1" dirty="0" err="1"/>
              <a:t>Clin</a:t>
            </a:r>
            <a:r>
              <a:rPr lang="en-GB" sz="1200" i="1" dirty="0"/>
              <a:t> Psychiatry 2003; 64 (</a:t>
            </a:r>
            <a:r>
              <a:rPr lang="en-GB" sz="1200" i="1" dirty="0" err="1"/>
              <a:t>suppl</a:t>
            </a:r>
            <a:r>
              <a:rPr lang="en-GB" sz="1200" i="1" dirty="0"/>
              <a:t> 15): 13–17; page 13 (‘Remission, relapse, recurrence’ section); </a:t>
            </a:r>
            <a:r>
              <a:rPr lang="en-GB" sz="1200" i="1" dirty="0" err="1"/>
              <a:t>Riso</a:t>
            </a:r>
            <a:r>
              <a:rPr lang="en-GB" sz="1200" i="1" dirty="0"/>
              <a:t> et al. J Affect </a:t>
            </a:r>
            <a:r>
              <a:rPr lang="en-GB" sz="1200" i="1" dirty="0" err="1"/>
              <a:t>Disord</a:t>
            </a:r>
            <a:r>
              <a:rPr lang="en-GB" sz="1200" i="1" dirty="0"/>
              <a:t> 1997; 43 (2): 131–142; 5. Nierenberg &amp; </a:t>
            </a:r>
            <a:r>
              <a:rPr lang="en-GB" sz="1200" i="1" dirty="0" err="1"/>
              <a:t>DeCecco</a:t>
            </a:r>
            <a:r>
              <a:rPr lang="en-GB" sz="1200" i="1" dirty="0"/>
              <a:t>. J </a:t>
            </a:r>
            <a:r>
              <a:rPr lang="en-GB" sz="1200" i="1" dirty="0" err="1"/>
              <a:t>Clin</a:t>
            </a:r>
            <a:r>
              <a:rPr lang="en-GB" sz="1200" i="1" dirty="0"/>
              <a:t> Psychiatry 2001; 62 (</a:t>
            </a:r>
            <a:r>
              <a:rPr lang="en-GB" sz="1200" i="1" dirty="0" err="1"/>
              <a:t>suppl</a:t>
            </a:r>
            <a:r>
              <a:rPr lang="en-GB" sz="1200" i="1" dirty="0"/>
              <a:t> 16): 5–9; page 8; 6. Frank et al. Arch Gen Psychiatry 1991; 48 (9): 851–855; page 853.</a:t>
            </a:r>
          </a:p>
          <a:p>
            <a:endParaRPr lang="en-GB" sz="1200" dirty="0">
              <a:solidFill>
                <a:schemeClr val="accent5"/>
              </a:solidFill>
            </a:endParaRPr>
          </a:p>
          <a:p>
            <a:endParaRPr lang="en-GB" sz="1200" dirty="0">
              <a:solidFill>
                <a:schemeClr val="accent5"/>
              </a:solidFill>
            </a:endParaRPr>
          </a:p>
          <a:p>
            <a:r>
              <a:rPr lang="en-GB" sz="1200" dirty="0"/>
              <a:t>References:</a:t>
            </a:r>
          </a:p>
          <a:p>
            <a:pPr marL="173543" indent="-173543">
              <a:buFont typeface="Arial" panose="020B0604020202020204" pitchFamily="34" charset="0"/>
              <a:buChar char="•"/>
            </a:pPr>
            <a:r>
              <a:rPr lang="en-GB" sz="1200" dirty="0"/>
              <a:t>Frank E, </a:t>
            </a:r>
            <a:r>
              <a:rPr lang="en-GB" sz="1200" dirty="0" err="1"/>
              <a:t>Prien</a:t>
            </a:r>
            <a:r>
              <a:rPr lang="en-GB" sz="1200" dirty="0"/>
              <a:t> RF, Jarrett RB, et al. Conceptualization and rationale for consensus definitions of terms in major depressive disorder. Remission, recovery, relapse, and recurrence. Arch Gen Psychiatry 1991; 48 (9): 851–855.</a:t>
            </a:r>
          </a:p>
          <a:p>
            <a:pPr marL="173543" indent="-173543">
              <a:buFont typeface="Arial" panose="020B0604020202020204" pitchFamily="34" charset="0"/>
              <a:buChar char="•"/>
            </a:pPr>
            <a:r>
              <a:rPr lang="en-GB" sz="1200" dirty="0"/>
              <a:t>Keller MB. Long-term treatment of recurrent and chronic depression. J </a:t>
            </a:r>
            <a:r>
              <a:rPr lang="en-GB" sz="1200" dirty="0" err="1"/>
              <a:t>Clin</a:t>
            </a:r>
            <a:r>
              <a:rPr lang="en-GB" sz="1200" dirty="0"/>
              <a:t> Psychiatry 2001; 62 </a:t>
            </a:r>
            <a:r>
              <a:rPr lang="en-GB" sz="1200" dirty="0" err="1"/>
              <a:t>Suppl</a:t>
            </a:r>
            <a:r>
              <a:rPr lang="en-GB" sz="1200" dirty="0"/>
              <a:t> 24: 3–5.</a:t>
            </a:r>
            <a:endParaRPr lang="en-GB" sz="1200" dirty="0">
              <a:solidFill>
                <a:srgbClr val="FF0000"/>
              </a:solidFill>
            </a:endParaRPr>
          </a:p>
          <a:p>
            <a:pPr marL="173543" indent="-173543">
              <a:buFont typeface="Arial" panose="020B0604020202020204" pitchFamily="34" charset="0"/>
              <a:buChar char="•"/>
            </a:pPr>
            <a:r>
              <a:rPr lang="en-GB" sz="1200" dirty="0" err="1"/>
              <a:t>Lavori</a:t>
            </a:r>
            <a:r>
              <a:rPr lang="en-GB" sz="1200" dirty="0"/>
              <a:t> PW, Keller MB, Mueller TI, et al. Recurrence after recovery in unipolar MDD: an observational follow-up study of clinical predictors and somatic treatment as a mediating factor. </a:t>
            </a:r>
            <a:r>
              <a:rPr lang="en-GB" sz="1200" dirty="0" err="1"/>
              <a:t>Int</a:t>
            </a:r>
            <a:r>
              <a:rPr lang="en-GB" sz="1200" dirty="0"/>
              <a:t> J Methods </a:t>
            </a:r>
            <a:r>
              <a:rPr lang="en-GB" sz="1200" dirty="0" err="1"/>
              <a:t>Psychiatr</a:t>
            </a:r>
            <a:r>
              <a:rPr lang="en-GB" sz="1200" dirty="0"/>
              <a:t> Res 1994; 4 (4): 211–229.</a:t>
            </a:r>
          </a:p>
          <a:p>
            <a:pPr marL="173543" indent="-173543">
              <a:buFont typeface="Arial" panose="020B0604020202020204" pitchFamily="34" charset="0"/>
              <a:buChar char="•"/>
            </a:pPr>
            <a:r>
              <a:rPr lang="en-GB" sz="1200" dirty="0"/>
              <a:t>Nierenberg AA, </a:t>
            </a:r>
            <a:r>
              <a:rPr lang="en-GB" sz="1200" dirty="0" err="1"/>
              <a:t>DeCecco</a:t>
            </a:r>
            <a:r>
              <a:rPr lang="en-GB" sz="1200" dirty="0"/>
              <a:t> LM. Definitions of antidepressant treatment response, remission, nonresponse, partial response, and other relevant outcomes: a focus on treatment-resistant depression. J </a:t>
            </a:r>
            <a:r>
              <a:rPr lang="en-GB" sz="1200" dirty="0" err="1"/>
              <a:t>Clin</a:t>
            </a:r>
            <a:r>
              <a:rPr lang="en-GB" sz="1200" dirty="0"/>
              <a:t> Psychiatry 2001; 62 </a:t>
            </a:r>
            <a:r>
              <a:rPr lang="en-GB" sz="1200" dirty="0" err="1"/>
              <a:t>Suppl</a:t>
            </a:r>
            <a:r>
              <a:rPr lang="en-GB" sz="1200" dirty="0"/>
              <a:t> 16: 5–9.</a:t>
            </a:r>
          </a:p>
          <a:p>
            <a:pPr marL="173543" indent="-173543">
              <a:buFont typeface="Arial" panose="020B0604020202020204" pitchFamily="34" charset="0"/>
              <a:buChar char="•"/>
            </a:pPr>
            <a:r>
              <a:rPr lang="en-GB" sz="1200" dirty="0"/>
              <a:t>Nierenberg AA, Petersen TJ, Alpert JE. Prevention of relapse and recurrence in depression: the role of long-term pharmacotherapy and psychotherapy. J </a:t>
            </a:r>
            <a:r>
              <a:rPr lang="en-GB" sz="1200" dirty="0" err="1"/>
              <a:t>Clin</a:t>
            </a:r>
            <a:r>
              <a:rPr lang="en-GB" sz="1200" dirty="0"/>
              <a:t> Psychiatry 2003; 64 </a:t>
            </a:r>
            <a:r>
              <a:rPr lang="en-GB" sz="1200" dirty="0" err="1"/>
              <a:t>Suppl</a:t>
            </a:r>
            <a:r>
              <a:rPr lang="en-GB" sz="1200" dirty="0"/>
              <a:t> 15: 13–17.</a:t>
            </a:r>
          </a:p>
          <a:p>
            <a:pPr marL="173543" indent="-173543">
              <a:buFont typeface="Arial" panose="020B0604020202020204" pitchFamily="34" charset="0"/>
              <a:buChar char="•"/>
            </a:pPr>
            <a:r>
              <a:rPr lang="en-GB" sz="1200" dirty="0" err="1"/>
              <a:t>Riso</a:t>
            </a:r>
            <a:r>
              <a:rPr lang="en-GB" sz="1200" dirty="0"/>
              <a:t> LP, </a:t>
            </a:r>
            <a:r>
              <a:rPr lang="en-GB" sz="1200" dirty="0" err="1"/>
              <a:t>Thase</a:t>
            </a:r>
            <a:r>
              <a:rPr lang="en-GB" sz="1200" dirty="0"/>
              <a:t> ME, Howland RH, et al. A prospective test of criteria for response, remission, relapse, recovery, and recurrence in depressed patients treated with cognitive </a:t>
            </a:r>
            <a:r>
              <a:rPr lang="en-GB" sz="1200" dirty="0" err="1"/>
              <a:t>behavior</a:t>
            </a:r>
            <a:r>
              <a:rPr lang="en-GB" sz="1200" dirty="0"/>
              <a:t> therapy. J Affect </a:t>
            </a:r>
            <a:r>
              <a:rPr lang="en-GB" sz="1200" dirty="0" err="1"/>
              <a:t>Disord</a:t>
            </a:r>
            <a:r>
              <a:rPr lang="en-GB" sz="1200" dirty="0"/>
              <a:t> 1997; 43 (2): 131–142.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284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822988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3812425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7086871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949551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2785964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9814281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8899915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1626891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4865052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8327358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9802610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4812" y="1062589"/>
            <a:ext cx="8333186" cy="480413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</a:lstStyle>
          <a:p>
            <a:pPr marL="135000" lvl="0" indent="-135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745502"/>
            <a:ext cx="8333185" cy="2628498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6636762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6652892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8246317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086567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0696843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2187772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5891735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19894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4005382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30045009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51439747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73542843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159587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7707025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00797802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5143252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26088233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46715076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46575213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4426511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28508850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17139291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27401070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153639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114425" y="2085750"/>
            <a:ext cx="6915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1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1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251576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94388"/>
            <a:ext cx="7886700" cy="84579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9144000" cy="617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59265" y="3791656"/>
            <a:ext cx="7856085" cy="12802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846910"/>
            <a:ext cx="7886700" cy="825503"/>
          </a:xfrm>
        </p:spPr>
        <p:txBody>
          <a:bodyPr>
            <a:normAutofit/>
          </a:bodyPr>
          <a:lstStyle>
            <a:lvl1pPr marL="0" indent="0">
              <a:buNone/>
              <a:defRPr sz="1350" b="1">
                <a:solidFill>
                  <a:schemeClr val="accent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31672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029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345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78200"/>
            <a:ext cx="8470800" cy="6426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0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6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16000" y="4282200"/>
            <a:ext cx="5940000" cy="270000"/>
          </a:xfrm>
        </p:spPr>
        <p:txBody>
          <a:bodyPr anchor="b"/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0" y="4703400"/>
            <a:ext cx="4140000" cy="270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02756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no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16000" y="4282200"/>
            <a:ext cx="59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Insert notes text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703400"/>
            <a:ext cx="41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Insert reference details here</a:t>
            </a:r>
          </a:p>
        </p:txBody>
      </p:sp>
    </p:spTree>
    <p:extLst>
      <p:ext uri="{BB962C8B-B14F-4D97-AF65-F5344CB8AC3E}">
        <p14:creationId xmlns:p14="http://schemas.microsoft.com/office/powerpoint/2010/main" val="16371299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85356" y="4872090"/>
            <a:ext cx="4143601" cy="165497"/>
          </a:xfrm>
        </p:spPr>
        <p:txBody>
          <a:bodyPr vert="horz" lIns="91440" tIns="45720" rIns="91440" bIns="45720" rtlCol="0" anchor="b" anchorCtr="0"/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footer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92943" y="4872090"/>
            <a:ext cx="4187477" cy="165497"/>
          </a:xfrm>
        </p:spPr>
        <p:txBody>
          <a:bodyPr vert="horz" lIns="91440" tIns="45720" rIns="91440" bIns="45720" rtlCol="0" anchor="b" anchorCtr="0"/>
          <a:lstStyle>
            <a:lvl1pPr marL="0" indent="0" algn="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94127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41473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9035" y="4767263"/>
            <a:ext cx="6718823" cy="273844"/>
          </a:xfrm>
        </p:spPr>
        <p:txBody>
          <a:bodyPr anchor="b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635073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51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764" r:id="rId24"/>
    <p:sldLayoutId id="2147483765" r:id="rId25"/>
    <p:sldLayoutId id="2147483766" r:id="rId26"/>
    <p:sldLayoutId id="2147483767" r:id="rId27"/>
    <p:sldLayoutId id="2147483768" r:id="rId28"/>
    <p:sldLayoutId id="2147483769" r:id="rId29"/>
    <p:sldLayoutId id="2147483770" r:id="rId30"/>
    <p:sldLayoutId id="2147483771" r:id="rId31"/>
    <p:sldLayoutId id="2147483772" r:id="rId32"/>
    <p:sldLayoutId id="2147483773" r:id="rId33"/>
    <p:sldLayoutId id="2147483774" r:id="rId34"/>
    <p:sldLayoutId id="2147483775" r:id="rId35"/>
    <p:sldLayoutId id="2147483776" r:id="rId36"/>
    <p:sldLayoutId id="2147483778" r:id="rId37"/>
    <p:sldLayoutId id="2147483779" r:id="rId38"/>
    <p:sldLayoutId id="2147483780" r:id="rId39"/>
    <p:sldLayoutId id="2147483735" r:id="rId40"/>
    <p:sldLayoutId id="2147483738" r:id="rId41"/>
    <p:sldLayoutId id="2147483739" r:id="rId42"/>
    <p:sldLayoutId id="2147483715" r:id="rId43"/>
    <p:sldLayoutId id="2147483717" r:id="rId44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CF68DCAE-633E-9943-9324-91CFCCBFFC9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a-DK" dirty="0"/>
              <a:t>Major Depressive </a:t>
            </a:r>
            <a:r>
              <a:rPr lang="da-DK" dirty="0" err="1"/>
              <a:t>Disorder</a:t>
            </a:r>
            <a:r>
              <a:rPr lang="da-DK" dirty="0"/>
              <a:t> (MDD)</a:t>
            </a:r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80E513E2-F0BF-6944-B25A-4230F7FAC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Definitions of Clinical Course and </a:t>
            </a:r>
            <a:r>
              <a:rPr lang="da-DK" dirty="0" err="1"/>
              <a:t>Treatment</a:t>
            </a:r>
            <a:r>
              <a:rPr lang="da-DK" dirty="0"/>
              <a:t> </a:t>
            </a:r>
            <a:r>
              <a:rPr lang="da-DK" dirty="0" err="1"/>
              <a:t>Outcomes</a:t>
            </a:r>
            <a:endParaRPr lang="en-US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559D769-919B-492B-A221-BF5EBA32B94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4813" y="4576500"/>
            <a:ext cx="6910387" cy="464400"/>
          </a:xfrm>
        </p:spPr>
        <p:txBody>
          <a:bodyPr/>
          <a:lstStyle/>
          <a:p>
            <a:pPr>
              <a:buClr>
                <a:schemeClr val="accent2"/>
              </a:buClr>
            </a:pPr>
            <a:r>
              <a:rPr lang="en-US" sz="700" dirty="0">
                <a:solidFill>
                  <a:schemeClr val="accent2"/>
                </a:solidFill>
              </a:rPr>
              <a:t>Nierenberg &amp; </a:t>
            </a:r>
            <a:r>
              <a:rPr lang="en-US" sz="700" dirty="0" err="1">
                <a:solidFill>
                  <a:schemeClr val="accent2"/>
                </a:solidFill>
              </a:rPr>
              <a:t>DeCecco</a:t>
            </a:r>
            <a:r>
              <a:rPr lang="en-US" sz="700" dirty="0">
                <a:solidFill>
                  <a:schemeClr val="accent2"/>
                </a:solidFill>
              </a:rPr>
              <a:t>. J Clin Psychiatry 2001; 62 (suppl 16): 5–9</a:t>
            </a:r>
          </a:p>
          <a:p>
            <a:pPr>
              <a:buClr>
                <a:schemeClr val="accent2"/>
              </a:buClr>
            </a:pPr>
            <a:r>
              <a:rPr lang="en-US" sz="700" dirty="0">
                <a:solidFill>
                  <a:schemeClr val="accent2"/>
                </a:solidFill>
              </a:rPr>
              <a:t>Frank et al. Arch Gen Psychiatry 1991; 48 (9): 851–855</a:t>
            </a:r>
          </a:p>
        </p:txBody>
      </p:sp>
      <p:grpSp>
        <p:nvGrpSpPr>
          <p:cNvPr id="41" name="Gruppe 14">
            <a:extLst>
              <a:ext uri="{FF2B5EF4-FFF2-40B4-BE49-F238E27FC236}">
                <a16:creationId xmlns:a16="http://schemas.microsoft.com/office/drawing/2014/main" id="{EB96C6F9-694C-4BA2-8333-8B2479D80656}"/>
              </a:ext>
            </a:extLst>
          </p:cNvPr>
          <p:cNvGrpSpPr/>
          <p:nvPr/>
        </p:nvGrpSpPr>
        <p:grpSpPr>
          <a:xfrm>
            <a:off x="773868" y="1558501"/>
            <a:ext cx="7684331" cy="3073134"/>
            <a:chOff x="575035" y="1636034"/>
            <a:chExt cx="7831498" cy="3098777"/>
          </a:xfrm>
        </p:grpSpPr>
        <p:graphicFrame>
          <p:nvGraphicFramePr>
            <p:cNvPr id="42" name="Chart 41">
              <a:extLst>
                <a:ext uri="{FF2B5EF4-FFF2-40B4-BE49-F238E27FC236}">
                  <a16:creationId xmlns:a16="http://schemas.microsoft.com/office/drawing/2014/main" id="{3B834103-5D3E-4363-BB8D-55A6A0100C1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17777662"/>
                </p:ext>
              </p:extLst>
            </p:nvPr>
          </p:nvGraphicFramePr>
          <p:xfrm>
            <a:off x="974900" y="1636034"/>
            <a:ext cx="1972790" cy="280361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3" name="TextBox 1">
              <a:extLst>
                <a:ext uri="{FF2B5EF4-FFF2-40B4-BE49-F238E27FC236}">
                  <a16:creationId xmlns:a16="http://schemas.microsoft.com/office/drawing/2014/main" id="{6DD79004-6B36-485B-8090-584323F1E99E}"/>
                </a:ext>
              </a:extLst>
            </p:cNvPr>
            <p:cNvSpPr txBox="1"/>
            <p:nvPr/>
          </p:nvSpPr>
          <p:spPr>
            <a:xfrm>
              <a:off x="1541123" y="1745902"/>
              <a:ext cx="1125020" cy="1285398"/>
            </a:xfrm>
            <a:prstGeom prst="rect">
              <a:avLst/>
            </a:prstGeom>
          </p:spPr>
          <p:txBody>
            <a:bodyPr wrap="none" rtlCol="0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05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Response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4" name="TextBox 1">
              <a:extLst>
                <a:ext uri="{FF2B5EF4-FFF2-40B4-BE49-F238E27FC236}">
                  <a16:creationId xmlns:a16="http://schemas.microsoft.com/office/drawing/2014/main" id="{D5B79D40-0840-47EC-A647-5244F2595D8A}"/>
                </a:ext>
              </a:extLst>
            </p:cNvPr>
            <p:cNvSpPr txBox="1"/>
            <p:nvPr/>
          </p:nvSpPr>
          <p:spPr>
            <a:xfrm>
              <a:off x="1601242" y="3636526"/>
              <a:ext cx="739741" cy="641250"/>
            </a:xfrm>
            <a:prstGeom prst="rect">
              <a:avLst/>
            </a:prstGeom>
          </p:spPr>
          <p:txBody>
            <a:bodyPr wrap="none" rtlCol="0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9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Non-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9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Response</a:t>
              </a: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846585F-ED51-46B6-971C-8BA675F1AC76}"/>
                </a:ext>
              </a:extLst>
            </p:cNvPr>
            <p:cNvSpPr/>
            <p:nvPr/>
          </p:nvSpPr>
          <p:spPr>
            <a:xfrm>
              <a:off x="2269692" y="3031300"/>
              <a:ext cx="385280" cy="127222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05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Inadequate</a:t>
              </a:r>
              <a:r>
                <a:rPr kumimoji="0" lang="da-DK" sz="105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da-DK" sz="105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Response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Text Placeholder 4">
              <a:extLst>
                <a:ext uri="{FF2B5EF4-FFF2-40B4-BE49-F238E27FC236}">
                  <a16:creationId xmlns:a16="http://schemas.microsoft.com/office/drawing/2014/main" id="{E19BA11E-4154-4D68-98E9-8D57907ED0D4}"/>
                </a:ext>
              </a:extLst>
            </p:cNvPr>
            <p:cNvSpPr txBox="1">
              <a:spLocks/>
            </p:cNvSpPr>
            <p:nvPr/>
          </p:nvSpPr>
          <p:spPr>
            <a:xfrm>
              <a:off x="629034" y="4464811"/>
              <a:ext cx="7777498" cy="270000"/>
            </a:xfrm>
            <a:prstGeom prst="rect">
              <a:avLst/>
            </a:prstGeom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C00000"/>
                </a:buClr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C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cs typeface="Arial" charset="0"/>
                </a:rPr>
                <a:t>Note:. The graph is an illustration of  common used criteria for defining response categories and is not based on real study numbers. </a:t>
              </a:r>
              <a:br>
                <a:rPr lang="en-GB" sz="900" dirty="0">
                  <a:solidFill>
                    <a:prstClr val="black"/>
                  </a:solidFill>
                </a:rPr>
              </a:b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cs typeface="Arial" charset="0"/>
                </a:rPr>
                <a:t>Also, here are no standard definitions for response and non-response in the literature.</a:t>
              </a:r>
              <a:endParaRPr kumimoji="0" lang="en-GB" sz="9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F3C6CCB-7A48-4C19-A526-97D37458F43F}"/>
                </a:ext>
              </a:extLst>
            </p:cNvPr>
            <p:cNvSpPr txBox="1"/>
            <p:nvPr/>
          </p:nvSpPr>
          <p:spPr>
            <a:xfrm rot="16200000">
              <a:off x="-527947" y="2848886"/>
              <a:ext cx="2693745" cy="4877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AE9E7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Theoretical</a:t>
              </a:r>
              <a:r>
                <a:rPr kumimoji="0" lang="da-DK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AE9E7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da-DK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AE9E7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decrease</a:t>
              </a:r>
              <a:r>
                <a:rPr kumimoji="0" lang="da-DK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AE9E7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in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AE9E7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depression </a:t>
              </a:r>
              <a:r>
                <a:rPr kumimoji="0" lang="da-DK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AE9E7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scale</a:t>
              </a:r>
              <a:r>
                <a:rPr kumimoji="0" lang="da-DK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AE9E7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(%)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AE9E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" name="Rounded Rectangle 15">
              <a:extLst>
                <a:ext uri="{FF2B5EF4-FFF2-40B4-BE49-F238E27FC236}">
                  <a16:creationId xmlns:a16="http://schemas.microsoft.com/office/drawing/2014/main" id="{23448FCB-2B58-411A-8200-C77484433608}"/>
                </a:ext>
              </a:extLst>
            </p:cNvPr>
            <p:cNvSpPr/>
            <p:nvPr/>
          </p:nvSpPr>
          <p:spPr>
            <a:xfrm>
              <a:off x="2965351" y="1745902"/>
              <a:ext cx="5441182" cy="520002"/>
            </a:xfrm>
            <a:prstGeom prst="roundRect">
              <a:avLst/>
            </a:prstGeom>
            <a:solidFill>
              <a:schemeClr val="accent3">
                <a:lumMod val="50000"/>
                <a:alpha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2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Response: </a:t>
              </a:r>
              <a:r>
                <a:rPr kumimoji="0" lang="en-GB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≥50% </a:t>
              </a: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decrease from baseline depression scales to trial endpoint</a:t>
              </a:r>
            </a:p>
          </p:txBody>
        </p:sp>
        <p:sp>
          <p:nvSpPr>
            <p:cNvPr id="49" name="Rounded Rectangle 16">
              <a:extLst>
                <a:ext uri="{FF2B5EF4-FFF2-40B4-BE49-F238E27FC236}">
                  <a16:creationId xmlns:a16="http://schemas.microsoft.com/office/drawing/2014/main" id="{549C13C6-A84E-4011-A39A-1C5452381B35}"/>
                </a:ext>
              </a:extLst>
            </p:cNvPr>
            <p:cNvSpPr/>
            <p:nvPr/>
          </p:nvSpPr>
          <p:spPr>
            <a:xfrm>
              <a:off x="2965351" y="2353502"/>
              <a:ext cx="5441182" cy="520002"/>
            </a:xfrm>
            <a:prstGeom prst="roundRect">
              <a:avLst/>
            </a:prstGeom>
            <a:solidFill>
              <a:schemeClr val="accent3">
                <a:lumMod val="75000"/>
                <a:alpha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2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Partial response: </a:t>
              </a: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Most frequently defined as </a:t>
              </a:r>
              <a:r>
                <a:rPr kumimoji="0" lang="en-GB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&lt;50% but ≥25% </a:t>
              </a: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decrease from baseline depression scale scores</a:t>
              </a:r>
            </a:p>
          </p:txBody>
        </p:sp>
        <p:sp>
          <p:nvSpPr>
            <p:cNvPr id="50" name="Rounded Rectangle 17">
              <a:extLst>
                <a:ext uri="{FF2B5EF4-FFF2-40B4-BE49-F238E27FC236}">
                  <a16:creationId xmlns:a16="http://schemas.microsoft.com/office/drawing/2014/main" id="{41983147-C70C-47B6-ACA2-8C692FB3B46F}"/>
                </a:ext>
              </a:extLst>
            </p:cNvPr>
            <p:cNvSpPr/>
            <p:nvPr/>
          </p:nvSpPr>
          <p:spPr>
            <a:xfrm>
              <a:off x="2965351" y="2961102"/>
              <a:ext cx="5441182" cy="520002"/>
            </a:xfrm>
            <a:prstGeom prst="roundRect">
              <a:avLst/>
            </a:prstGeom>
            <a:solidFill>
              <a:schemeClr val="accent2">
                <a:lumMod val="75000"/>
                <a:alpha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2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Inadequate response: </a:t>
              </a: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Inadequate response includes no response to treatment as well as partial response</a:t>
              </a:r>
              <a:endPara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" name="Rounded Rectangle 18">
              <a:extLst>
                <a:ext uri="{FF2B5EF4-FFF2-40B4-BE49-F238E27FC236}">
                  <a16:creationId xmlns:a16="http://schemas.microsoft.com/office/drawing/2014/main" id="{58C60EF4-1F69-4A07-93EB-F49EE7598DB6}"/>
                </a:ext>
              </a:extLst>
            </p:cNvPr>
            <p:cNvSpPr/>
            <p:nvPr/>
          </p:nvSpPr>
          <p:spPr>
            <a:xfrm>
              <a:off x="2965351" y="3568701"/>
              <a:ext cx="5441182" cy="802301"/>
            </a:xfrm>
            <a:prstGeom prst="roundRect">
              <a:avLst>
                <a:gd name="adj" fmla="val 11970"/>
              </a:avLst>
            </a:prstGeom>
            <a:solidFill>
              <a:schemeClr val="accent4">
                <a:lumMod val="50000"/>
                <a:alpha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2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Non-response: </a:t>
              </a: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Sometimes described as failing to achieve a minimal partial response, e.g., </a:t>
              </a:r>
              <a:r>
                <a:rPr kumimoji="0" lang="en-GB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&lt;25% </a:t>
              </a: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decrease from baseline score (HAM-D17). Alternative definitions include failing to achieve a response (&lt;50% decrease from baseline) and failing to achieve remission.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7C3DA9F-7CE2-4042-B9B2-AF6A044BE2D3}"/>
                </a:ext>
              </a:extLst>
            </p:cNvPr>
            <p:cNvSpPr txBox="1"/>
            <p:nvPr/>
          </p:nvSpPr>
          <p:spPr>
            <a:xfrm>
              <a:off x="1117060" y="4229004"/>
              <a:ext cx="2487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AE9E7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AE9E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49D3379-6176-46FB-8483-9A840FF00950}"/>
                </a:ext>
              </a:extLst>
            </p:cNvPr>
            <p:cNvSpPr txBox="1"/>
            <p:nvPr/>
          </p:nvSpPr>
          <p:spPr>
            <a:xfrm>
              <a:off x="1052940" y="3605301"/>
              <a:ext cx="3129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AE9E7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25</a:t>
              </a: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AE9E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487FA27-9A37-402F-9662-2A4629F494FC}"/>
                </a:ext>
              </a:extLst>
            </p:cNvPr>
            <p:cNvSpPr txBox="1"/>
            <p:nvPr/>
          </p:nvSpPr>
          <p:spPr>
            <a:xfrm>
              <a:off x="1052940" y="2928426"/>
              <a:ext cx="3129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AE9E7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50</a:t>
              </a: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AE9E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45B4E01-2A4A-442B-B33F-7A3B79F0FC46}"/>
                </a:ext>
              </a:extLst>
            </p:cNvPr>
            <p:cNvSpPr txBox="1"/>
            <p:nvPr/>
          </p:nvSpPr>
          <p:spPr>
            <a:xfrm>
              <a:off x="988820" y="1644940"/>
              <a:ext cx="37702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AE9E7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100</a:t>
              </a: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AE9E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1D10C2B8-ADD2-447A-9975-F3F67037EE60}"/>
              </a:ext>
            </a:extLst>
          </p:cNvPr>
          <p:cNvSpPr/>
          <p:nvPr/>
        </p:nvSpPr>
        <p:spPr>
          <a:xfrm>
            <a:off x="545306" y="1059749"/>
            <a:ext cx="8053387" cy="431188"/>
          </a:xfrm>
          <a:prstGeom prst="round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>
                <a:solidFill>
                  <a:schemeClr val="accent4">
                    <a:lumMod val="50000"/>
                  </a:schemeClr>
                </a:solidFill>
              </a:rPr>
              <a:t>Remission: is to be ‘normal’, i.e., to be free of symptoms often defined as a score below a predetermined cut off on a symptom severity scale, such as HAM-D17 or MADRS. However, with this definition unresolved symptoms still appear to be present.</a:t>
            </a:r>
          </a:p>
        </p:txBody>
      </p:sp>
    </p:spTree>
    <p:extLst>
      <p:ext uri="{BB962C8B-B14F-4D97-AF65-F5344CB8AC3E}">
        <p14:creationId xmlns:p14="http://schemas.microsoft.com/office/powerpoint/2010/main" val="1911920229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619f8f53-5f22-4306-80fc-4bbe4d0bea23">HSW56HK3J2MT-298-108</_dlc_DocId>
    <_dlc_DocIdUrl xmlns="619f8f53-5f22-4306-80fc-4bbe4d0bea23">
      <Url>http://brainweb/Portals/Tools/Global/Corporate-presentation-and-movies-/_layouts/15/DocIdRedir.aspx?ID=HSW56HK3J2MT-298-108</Url>
      <Description>HSW56HK3J2MT-298-108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9158AE43CEC34CB210C9BD1685734B" ma:contentTypeVersion="1" ma:contentTypeDescription="Create a new document." ma:contentTypeScope="" ma:versionID="cfbfcc5ad25c3f92a09effcf8514f9d7">
  <xsd:schema xmlns:xsd="http://www.w3.org/2001/XMLSchema" xmlns:xs="http://www.w3.org/2001/XMLSchema" xmlns:p="http://schemas.microsoft.com/office/2006/metadata/properties" xmlns:ns1="http://schemas.microsoft.com/sharepoint/v3" xmlns:ns2="619f8f53-5f22-4306-80fc-4bbe4d0bea23" targetNamespace="http://schemas.microsoft.com/office/2006/metadata/properties" ma:root="true" ma:fieldsID="33b22be00555c4979284adbbb7613775" ns1:_="" ns2:_="">
    <xsd:import namespace="http://schemas.microsoft.com/sharepoint/v3"/>
    <xsd:import namespace="619f8f53-5f22-4306-80fc-4bbe4d0bea2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9f8f53-5f22-4306-80fc-4bbe4d0bea2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F2BF7A-4C8A-44B6-B7F9-78274F378166}">
  <ds:schemaRefs>
    <ds:schemaRef ds:uri="http://purl.org/dc/terms/"/>
    <ds:schemaRef ds:uri="http://schemas.microsoft.com/office/2006/metadata/properties"/>
    <ds:schemaRef ds:uri="http://schemas.microsoft.com/sharepoint/v3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619f8f53-5f22-4306-80fc-4bbe4d0bea23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0F2A3832-272C-4766-B510-459BBEB3A7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259F40-FE34-491F-91CF-1D746466A36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ADD6A5EA-7D93-4A2C-B440-FB2375207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19f8f53-5f22-4306-80fc-4bbe4d0bea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222</TotalTime>
  <Words>578</Words>
  <Application>Microsoft Office PowerPoint</Application>
  <PresentationFormat>On-screen Show (16:9)</PresentationFormat>
  <Paragraphs>34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Definitions of Clinical Course and Treatment Outcomes</vt:lpstr>
    </vt:vector>
  </TitlesOfParts>
  <Company>H. Lundbeck A/S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Lundbeck</dc:title>
  <dc:creator>Jakob Heldager Pedersen</dc:creator>
  <cp:lastModifiedBy>Henrik Haase</cp:lastModifiedBy>
  <cp:revision>82</cp:revision>
  <cp:lastPrinted>2014-01-28T12:18:38Z</cp:lastPrinted>
  <dcterms:created xsi:type="dcterms:W3CDTF">2017-02-09T13:53:53Z</dcterms:created>
  <dcterms:modified xsi:type="dcterms:W3CDTF">2022-02-23T08:58:32Z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0x0101004F9158AE43CEC34CB210C9BD1685734B</vt:lpwstr>
  </property>
  <property fmtid="{D5CDD505-2E9C-101B-9397-08002B2CF9AE}" pid="3" name="_dlc_DocIdItemGuid">
    <vt:lpwstr>334bca4c-a0c1-4766-9238-ea663be56655</vt:lpwstr>
  </property>
</Properties>
</file>